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3" r:id="rId9"/>
    <p:sldId id="265" r:id="rId10"/>
    <p:sldId id="264" r:id="rId11"/>
    <p:sldId id="277" r:id="rId12"/>
    <p:sldId id="278" r:id="rId13"/>
    <p:sldId id="266" r:id="rId14"/>
    <p:sldId id="267" r:id="rId15"/>
    <p:sldId id="279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514985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160" y="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838" y="1"/>
            <a:ext cx="4434999" cy="356956"/>
          </a:xfrm>
          <a:prstGeom prst="rect">
            <a:avLst/>
          </a:prstGeom>
        </p:spPr>
        <p:txBody>
          <a:bodyPr vert="horz" lIns="110917" tIns="55458" rIns="110917" bIns="55458" rtlCol="0"/>
          <a:lstStyle>
            <a:lvl1pPr algn="r">
              <a:defRPr sz="1500"/>
            </a:lvl1pPr>
          </a:lstStyle>
          <a:p>
            <a:fld id="{1D0F1F8D-4885-4611-AB45-FECD766B3B3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90850" y="889000"/>
            <a:ext cx="425291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0917" tIns="55458" rIns="110917" bIns="554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448"/>
            <a:ext cx="8187690" cy="2798703"/>
          </a:xfrm>
          <a:prstGeom prst="rect">
            <a:avLst/>
          </a:prstGeom>
        </p:spPr>
        <p:txBody>
          <a:bodyPr vert="horz" lIns="110917" tIns="55458" rIns="110917" bIns="5545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l">
              <a:defRPr sz="15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838" y="6747109"/>
            <a:ext cx="4434999" cy="356954"/>
          </a:xfrm>
          <a:prstGeom prst="rect">
            <a:avLst/>
          </a:prstGeom>
        </p:spPr>
        <p:txBody>
          <a:bodyPr vert="horz" lIns="110917" tIns="55458" rIns="110917" bIns="55458" rtlCol="0" anchor="b"/>
          <a:lstStyle>
            <a:lvl1pPr algn="r">
              <a:defRPr sz="15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6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e2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0119299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26352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903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https://github.com/June222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0" y="3761638"/>
            <a:ext cx="152234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m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260" y="1508125"/>
            <a:ext cx="34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Junior SW Engineer Portfolio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 algn="just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666097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  <a:br>
              <a:rPr lang="en-US" altLang="ko-KR" sz="1400" spc="-15" dirty="0" smtClean="0"/>
            </a:br>
            <a:r>
              <a:rPr lang="ko-KR" altLang="en-US" sz="1400" spc="-15" dirty="0" smtClean="0"/>
              <a:t>우수상 수상 </a:t>
            </a:r>
            <a:r>
              <a:rPr lang="en-US" altLang="ko-KR" sz="1400" spc="-15" dirty="0" smtClean="0"/>
              <a:t>(</a:t>
            </a:r>
            <a:r>
              <a:rPr lang="ko-KR" altLang="en-US" sz="1400" spc="-15" dirty="0" smtClean="0"/>
              <a:t>본선 </a:t>
            </a:r>
            <a:r>
              <a:rPr lang="en-US" altLang="ko-KR" sz="1400" spc="-15" dirty="0" smtClean="0"/>
              <a:t>8</a:t>
            </a:r>
            <a:r>
              <a:rPr lang="ko-KR" altLang="en-US" sz="1400" spc="-15" dirty="0" smtClean="0"/>
              <a:t>팀</a:t>
            </a:r>
            <a:r>
              <a:rPr lang="en-US" altLang="ko-KR" sz="1400" spc="-15" dirty="0" smtClean="0"/>
              <a:t>)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11404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679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>
                <a:latin typeface="Times New Roman"/>
                <a:cs typeface="Times New Roman"/>
              </a:rPr>
              <a:t>.</a:t>
            </a:r>
            <a:r>
              <a:rPr sz="1800" spc="-60">
                <a:latin typeface="Times New Roman"/>
                <a:cs typeface="Times New Roman"/>
              </a:rPr>
              <a:t> </a:t>
            </a:r>
            <a:r>
              <a:rPr lang="ko-KR" altLang="en-US" sz="180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800" dirty="0" smtClean="0">
                <a:latin typeface="Times New Roman"/>
                <a:cs typeface="Times New Roman"/>
              </a:rPr>
              <a:t> 예측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82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범죄 건수 조회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6264" y="3263550"/>
            <a:ext cx="2371414" cy="1444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 cap="flat">
            <a:solidFill>
              <a:schemeClr val="tx2">
                <a:lumMod val="20000"/>
                <a:lumOff val="80000"/>
              </a:schemeClr>
            </a:solidFill>
          </a:ln>
          <a:effectLst>
            <a:softEdge rad="88900"/>
          </a:effectLst>
        </p:spPr>
        <p:txBody>
          <a:bodyPr vert="horz" wrap="square" lIns="144000" tIns="144000" rIns="144000" bIns="14400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100" b="1" dirty="0" smtClean="0"/>
              <a:t>요구사항을 빠르게 파악하고 실현하는 </a:t>
            </a:r>
            <a:r>
              <a:rPr lang="en-US" altLang="ko-KR" sz="1100" b="1" dirty="0" smtClean="0"/>
              <a:t>SW</a:t>
            </a:r>
            <a:r>
              <a:rPr lang="ko-KR" altLang="en-US" sz="1100" b="1" dirty="0" smtClean="0"/>
              <a:t> 개발자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강준우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br>
              <a:rPr lang="en-US" altLang="ko-KR" sz="1100" b="1" dirty="0" smtClean="0"/>
            </a:br>
            <a:endParaRPr sz="11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050" dirty="0" smtClean="0">
                <a:latin typeface="Times New Roman"/>
                <a:cs typeface="Times New Roman"/>
              </a:rPr>
              <a:t>다양한 시각에서</a:t>
            </a:r>
            <a:r>
              <a:rPr lang="ko-KR" altLang="en-US" sz="1050" dirty="0">
                <a:latin typeface="Times New Roman"/>
                <a:cs typeface="Times New Roman"/>
              </a:rPr>
              <a:t>의</a:t>
            </a:r>
            <a:r>
              <a:rPr lang="ko-KR" altLang="en-US" sz="1050" dirty="0" smtClean="0">
                <a:latin typeface="Times New Roman"/>
                <a:cs typeface="Times New Roman"/>
              </a:rPr>
              <a:t> 효과적인 해결책 제시를 목표로 지속적인 학습과 소통 역량 기르기를 이어나가고 있습니다</a:t>
            </a:r>
            <a:r>
              <a:rPr lang="en-US" altLang="ko-KR" sz="1050" dirty="0" smtClean="0">
                <a:latin typeface="Times New Roman"/>
                <a:cs typeface="Times New Roman"/>
              </a:rPr>
              <a:t>.</a:t>
            </a:r>
            <a:endParaRPr lang="en-US" altLang="ko-KR" sz="1100" dirty="0" smtClean="0">
              <a:latin typeface="Times New Roman"/>
              <a:cs typeface="Times New Roman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152400" y="138445"/>
            <a:ext cx="8839200" cy="74279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0" name="직선 연결선 19"/>
          <p:cNvCxnSpPr/>
          <p:nvPr/>
        </p:nvCxnSpPr>
        <p:spPr>
          <a:xfrm>
            <a:off x="2755900" y="365125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5465" y="705822"/>
            <a:ext cx="60690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C, C++, Python, Java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IAR,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Flutter</a:t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Docker-Compose, Apache, AWS EC2,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	Windows, Linux</a:t>
            </a:r>
          </a:p>
          <a:p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US" altLang="ko-KR" sz="11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	Latex, MySQL,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Discord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96550"/>
            <a:ext cx="1584084" cy="237612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5" name="TextBox 24"/>
          <p:cNvSpPr txBox="1"/>
          <p:nvPr/>
        </p:nvSpPr>
        <p:spPr>
          <a:xfrm>
            <a:off x="3025465" y="2190473"/>
            <a:ext cx="566133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API,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구축 및 배포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Docker-Compose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 통한 서버 배포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25463" y="3099395"/>
            <a:ext cx="606909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Version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프로젝트의 버전 관리를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CLI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만으로 완벽히 할 수 있음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5464" y="4013795"/>
            <a:ext cx="60690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Engineering</a:t>
            </a:r>
            <a:endParaRPr lang="en-US" altLang="ko-KR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JPA, Query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기반으로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Backend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개발</a:t>
            </a:r>
            <a:endParaRPr lang="en-US" altLang="ko-K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AWS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Elasticbeanstalk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이용한 블루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그린 배포를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개인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블로그에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적용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Docker Registry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관리 및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Docker-Compose</a:t>
            </a:r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를 통한 서버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33487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5600" y="183002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✓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5270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 lvl="0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480" y="7118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871078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67583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위치를 저장할 구조체를 선언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로봇의 경로는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LCD_DrawCircle</a:t>
            </a:r>
            <a:r>
              <a:rPr lang="ko-KR" altLang="en-US" sz="1000" dirty="0" smtClean="0">
                <a:latin typeface="Times New Roman"/>
                <a:cs typeface="Times New Roman"/>
              </a:rPr>
              <a:t>을 통해 검은색으로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marR="7620" indent="-171450" algn="just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dirty="0" smtClean="0">
                <a:latin typeface="Times New Roman"/>
                <a:cs typeface="Times New Roman"/>
              </a:rPr>
              <a:t>장애물과 경로를 다른 색으로 출력하기 위해 </a:t>
            </a:r>
            <a:r>
              <a:rPr lang="en-US" altLang="ko-KR" sz="1000" dirty="0" err="1" smtClean="0">
                <a:latin typeface="Times New Roman"/>
                <a:cs typeface="Times New Roman"/>
              </a:rPr>
              <a:t>LCD_ShowString</a:t>
            </a:r>
            <a:r>
              <a:rPr lang="en-US" altLang="ko-KR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함수를 통해 장애물 위치에 빨간색 선을 출력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320332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장애물</a:t>
            </a:r>
            <a:r>
              <a:rPr lang="ko-KR" altLang="en-US" spc="-25" dirty="0">
                <a:latin typeface="Times New Roman"/>
                <a:cs typeface="Times New Roman"/>
              </a:rPr>
              <a:t>과</a:t>
            </a:r>
            <a:r>
              <a:rPr lang="ko-KR" altLang="en-US" sz="1800" spc="-25" dirty="0" smtClean="0">
                <a:latin typeface="Times New Roman"/>
                <a:cs typeface="Times New Roman"/>
              </a:rPr>
              <a:t> 경로의 시각화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122" name="Picture 2" descr="https://lh7-rt.googleusercontent.com/docsz/AD_4nXe4WRAJTv_ra18HIRSGcd87wj-Eca18YhLNcFe1mMFYi_xECJbI40mXn0c-z2BUrb4VczZuW1dubOd2S2CbY74K4M5r9hV6gkA_vUTqjf0FXT06FR7fp_Uj47wov2zkf8EoZ03moH6FP9VMU5rKcaYvTomC?key=5xY7c_Aqp975SHBjZ4fLH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29" y="1050925"/>
            <a:ext cx="142745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7-rt.googleusercontent.com/docsz/AD_4nXdbc_Kyh_AbYT5VJKHAJ7okaDY848UW8J_EfWPBN0mDWYTKoFhTmmtmhUmT0K77HJMOHAzXZI3dtJH6nngtTv-j72hFNQIj2sS02RBDgxY4kF-kfr5tM7NZkKZhN3RbuHQUkQNg-cf924l1ZMy84x--7nI?key=5xY7c_Aqp975SHBjZ4fLH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28" y="1050925"/>
            <a:ext cx="13335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7-rt.googleusercontent.com/docsz/AD_4nXeqdjis45hhQJFkaoar_la442rX5fR6XRQcczBwwpV0lEbWgXX_9nn24DHfkDJCF8KAOKAWICdPKKC65_JnWuaXRzouGZ64YWHcGg9NyWzRJ6GvsRdJMwERwOluAdC0_Gopif78iG-hGRwYhE28zsqebOtP?key=5xY7c_Aqp975SHBjZ4fLH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57" y="2994275"/>
            <a:ext cx="1447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7-rt.googleusercontent.com/docsz/AD_4nXcnWrsU8_QCbRg4R8lz-ocbZNXI3qENvm4PeIk3W78Q6DlDizOSy0p1bWy4GH7LMELCFqKRGkNtRm9kE_JVjVe2ZX3uclP4MsPWV5Hj7_VV3NfXEGDJo0DIWNHJupWvLJIiOzq1JJfXbZgrZDy8aFbcGBgP?key=5xY7c_Aqp975SHBjZ4fLH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30" y="3016249"/>
            <a:ext cx="1333570" cy="1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5122" idx="3"/>
            <a:endCxn id="5124" idx="1"/>
          </p:cNvCxnSpPr>
          <p:nvPr/>
        </p:nvCxnSpPr>
        <p:spPr>
          <a:xfrm>
            <a:off x="5781985" y="1965325"/>
            <a:ext cx="42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124" idx="1"/>
            <a:endCxn id="5126" idx="3"/>
          </p:cNvCxnSpPr>
          <p:nvPr/>
        </p:nvCxnSpPr>
        <p:spPr>
          <a:xfrm flipH="1">
            <a:off x="5792157" y="1965325"/>
            <a:ext cx="418071" cy="202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126" idx="3"/>
            <a:endCxn id="5128" idx="1"/>
          </p:cNvCxnSpPr>
          <p:nvPr/>
        </p:nvCxnSpPr>
        <p:spPr>
          <a:xfrm>
            <a:off x="5792157" y="3994401"/>
            <a:ext cx="418073" cy="1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6960" y="2656010"/>
            <a:ext cx="42754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endParaRPr lang="en-US" altLang="ko-KR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  <a:solidFill>
            <a:schemeClr val="tx2"/>
          </a:solidFill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grpFill/>
            <a:ln w="914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38600" y="2498725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sz="1800" b="1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spc="-1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104053"/>
            <a:ext cx="1821011" cy="337272"/>
          </a:xfrm>
          <a:prstGeom prst="rect">
            <a:avLst/>
          </a:prstGeom>
          <a:noFill/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</a:t>
            </a:r>
            <a:endParaRPr sz="2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24913"/>
              </p:ext>
            </p:extLst>
          </p:nvPr>
        </p:nvGraphicFramePr>
        <p:xfrm>
          <a:off x="4495800" y="974725"/>
          <a:ext cx="4419600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데이터의 불균형에 따른 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성능 저하 해결</a:t>
                      </a:r>
                      <a:r>
                        <a:rPr lang="en-US" altLang="ko-KR" sz="1050" b="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endParaRPr lang="en-US" altLang="ko-KR" sz="1050" spc="-1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데이터를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저장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508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및 서버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구축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AWS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연동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100" dirty="0">
                        <a:latin typeface="+mj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 dirty="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AI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모델 작성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 defTabSz="914400" eaLnBrk="1" fontAlgn="auto" latinLnBrk="0" hangingPunct="1">
                        <a:lnSpc>
                          <a:spcPct val="101000"/>
                        </a:lnSpc>
                        <a:spcBef>
                          <a:spcPts val="2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>
                          <a:tab pos="315595" algn="l"/>
                          <a:tab pos="316230" algn="l"/>
                        </a:tabLst>
                        <a:defRPr/>
                      </a:pP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이미지 전처리 </a:t>
                      </a:r>
                      <a:r>
                        <a:rPr lang="en-US" altLang="ko-KR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315595" marR="408305" indent="-289560" algn="l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 algn="l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를 이용하는 서버 구축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연동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 algn="ctr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 algn="ctr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chemeClr val="tx1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11557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chemeClr val="tx1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solidFill>
                          <a:schemeClr val="tx1"/>
                        </a:solidFill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495800" y="628015"/>
            <a:ext cx="1682114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chemeClr val="tx2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2"/>
                </a:solidFill>
                <a:latin typeface="Arial"/>
                <a:cs typeface="Arial"/>
              </a:rPr>
              <a:t>project</a:t>
            </a:r>
            <a:endParaRPr sz="16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" y="1584325"/>
            <a:ext cx="4093574" cy="26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104053"/>
            <a:ext cx="3425618" cy="337272"/>
          </a:xfrm>
          <a:prstGeom prst="rect">
            <a:avLst/>
          </a:prstGeom>
        </p:spPr>
        <p:txBody>
          <a:bodyPr vert="horz" wrap="non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100" spc="1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Factory – Capturing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7800" y="5013325"/>
            <a:ext cx="2759251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0" dirty="0" smtClean="0">
                <a:latin typeface="Times New Roman"/>
                <a:cs typeface="Times New Roman"/>
              </a:rPr>
              <a:t>목표와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문제점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Times New Roman"/>
                <a:cs typeface="Times New Roman"/>
              </a:rPr>
              <a:t>철강 표면 촬영 및 </a:t>
            </a:r>
            <a:r>
              <a:rPr lang="en-US" altLang="ko-KR" sz="100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모델로 데이터 전송용 </a:t>
            </a:r>
            <a:r>
              <a:rPr lang="en-US" altLang="ko-KR" sz="1000" dirty="0" smtClean="0">
                <a:latin typeface="Times New Roman"/>
                <a:cs typeface="Times New Roman"/>
              </a:rPr>
              <a:t>App </a:t>
            </a:r>
            <a:r>
              <a:rPr lang="ko-KR" altLang="en-US" sz="1000" dirty="0" smtClean="0">
                <a:latin typeface="Times New Roman"/>
                <a:cs typeface="Times New Roman"/>
              </a:rPr>
              <a:t>제작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Times New Roman"/>
                <a:cs typeface="Times New Roman"/>
              </a:rPr>
              <a:t>성능을 올리기 위한 이미지 편집 기능 제작</a:t>
            </a:r>
            <a:r>
              <a:rPr lang="en-US" altLang="ko-KR" sz="1000" dirty="0" smtClean="0">
                <a:latin typeface="Times New Roman"/>
                <a:cs typeface="Times New Roman"/>
              </a:rPr>
              <a:t/>
            </a:r>
            <a:br>
              <a:rPr lang="en-US" altLang="ko-KR" sz="1000" dirty="0" smtClean="0">
                <a:latin typeface="Times New Roman"/>
                <a:cs typeface="Times New Roman"/>
              </a:rPr>
            </a:br>
            <a:r>
              <a:rPr lang="en-US" altLang="ko-KR" sz="1000" u="sng" dirty="0" smtClean="0">
                <a:latin typeface="Times New Roman"/>
                <a:cs typeface="Times New Roman"/>
              </a:rPr>
              <a:t>(Framework</a:t>
            </a:r>
            <a:r>
              <a:rPr lang="ko-KR" altLang="en-US" sz="1000" u="sng" dirty="0" smtClean="0">
                <a:latin typeface="Times New Roman"/>
                <a:cs typeface="Times New Roman"/>
              </a:rPr>
              <a:t>에서 </a:t>
            </a:r>
            <a:r>
              <a:rPr lang="ko-KR" altLang="en-US" sz="1000" u="sng" dirty="0" err="1" smtClean="0">
                <a:latin typeface="Times New Roman"/>
                <a:cs typeface="Times New Roman"/>
              </a:rPr>
              <a:t>미제공</a:t>
            </a:r>
            <a:r>
              <a:rPr lang="en-US" altLang="ko-KR" sz="1000" u="sng" dirty="0" smtClean="0">
                <a:latin typeface="Times New Roman"/>
                <a:cs typeface="Times New Roman"/>
              </a:rPr>
              <a:t>)</a:t>
            </a: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0" dirty="0" smtClean="0">
                <a:latin typeface="Times New Roman"/>
                <a:cs typeface="Times New Roman"/>
              </a:rPr>
              <a:t>해결 후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효과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16841" y="683693"/>
            <a:ext cx="4377494" cy="3339032"/>
            <a:chOff x="461644" y="746126"/>
            <a:chExt cx="3588121" cy="296793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274" t="13" r="17681" b="-13"/>
            <a:stretch/>
          </p:blipFill>
          <p:spPr>
            <a:xfrm>
              <a:off x="461644" y="746126"/>
              <a:ext cx="3588121" cy="277698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58246" y="3536241"/>
              <a:ext cx="994916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촬영부터 저장까지 흐름도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712528" y="704883"/>
            <a:ext cx="1916872" cy="3317842"/>
            <a:chOff x="4734672" y="746125"/>
            <a:chExt cx="1666128" cy="312725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4672" y="746125"/>
              <a:ext cx="1666128" cy="284963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750333" y="3695562"/>
              <a:ext cx="1634805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촬영된 이미지에서 배경을 제거하는 중인 모습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51596" y="727125"/>
            <a:ext cx="1934869" cy="3295600"/>
            <a:chOff x="7010400" y="742784"/>
            <a:chExt cx="1676400" cy="309637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0400" y="742784"/>
              <a:ext cx="1676400" cy="284577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521427" y="3661335"/>
              <a:ext cx="536351" cy="177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tx2"/>
                  </a:solidFill>
                </a:rPr>
                <a:t>결과 이미지</a:t>
              </a:r>
              <a:endParaRPr lang="ko-KR" altLang="en-US" sz="7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34823" y="4133534"/>
            <a:ext cx="9009177" cy="2462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이 서비스를 실제 현장에 적용했을 때를 가정해 이미지 데이터가 아닌 </a:t>
            </a:r>
            <a:r>
              <a:rPr lang="ko-KR" altLang="en-US" sz="1000" u="sng" dirty="0" smtClean="0"/>
              <a:t>실제 철강을 </a:t>
            </a:r>
            <a:r>
              <a:rPr lang="ko-KR" altLang="en-US" sz="1000" u="sng" dirty="0" smtClean="0"/>
              <a:t>촬영한 사진을 </a:t>
            </a:r>
            <a:r>
              <a:rPr lang="en-US" altLang="ko-KR" sz="1000" u="sng" dirty="0" smtClean="0"/>
              <a:t>AI </a:t>
            </a:r>
            <a:r>
              <a:rPr lang="ko-KR" altLang="en-US" sz="1000" u="sng" dirty="0" smtClean="0"/>
              <a:t>모델로 전송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 과정에서 </a:t>
            </a:r>
            <a:r>
              <a:rPr lang="ko-KR" altLang="en-US" sz="1000" u="sng" dirty="0" smtClean="0"/>
              <a:t>바닥과 철강 사이의 </a:t>
            </a:r>
            <a:r>
              <a:rPr lang="en-US" altLang="ko-KR" sz="1000" u="sng" dirty="0" smtClean="0"/>
              <a:t>edge</a:t>
            </a:r>
            <a:r>
              <a:rPr lang="ko-KR" altLang="en-US" sz="1000" u="sng" dirty="0" smtClean="0"/>
              <a:t>를 결함으로 인식</a:t>
            </a:r>
            <a:r>
              <a:rPr lang="ko-KR" altLang="en-US" sz="1000" dirty="0" smtClean="0"/>
              <a:t>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성능이 크게 </a:t>
            </a:r>
            <a:r>
              <a:rPr lang="ko-KR" altLang="en-US" sz="1000" dirty="0" smtClean="0"/>
              <a:t>떨어지는 문제가 발생하였습니다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해당 문제는 </a:t>
            </a:r>
            <a:r>
              <a:rPr lang="ko-KR" altLang="en-US" sz="1000" u="sng" dirty="0" smtClean="0"/>
              <a:t>배경을 제거하는 기능을 직접 만들어</a:t>
            </a:r>
            <a:r>
              <a:rPr lang="en-US" altLang="ko-KR" sz="1000" u="sng" dirty="0" smtClean="0"/>
              <a:t>(Framework </a:t>
            </a:r>
            <a:r>
              <a:rPr lang="ko-KR" altLang="en-US" sz="1000" u="sng" dirty="0" err="1" smtClean="0"/>
              <a:t>미제공</a:t>
            </a:r>
            <a:r>
              <a:rPr lang="en-US" altLang="ko-KR" sz="1000" u="sng" dirty="0" smtClean="0"/>
              <a:t>)</a:t>
            </a:r>
            <a:r>
              <a:rPr lang="ko-KR" altLang="en-US" sz="1000" dirty="0" smtClean="0"/>
              <a:t> 다시 </a:t>
            </a:r>
            <a:r>
              <a:rPr lang="ko-KR" altLang="en-US" sz="1000" u="sng" dirty="0" smtClean="0"/>
              <a:t>기존의 성능</a:t>
            </a:r>
            <a:r>
              <a:rPr lang="en-US" altLang="ko-KR" sz="1000" u="sng" dirty="0" smtClean="0"/>
              <a:t>(90% </a:t>
            </a:r>
            <a:r>
              <a:rPr lang="ko-KR" altLang="en-US" sz="1000" u="sng" dirty="0" smtClean="0"/>
              <a:t>이상</a:t>
            </a:r>
            <a:r>
              <a:rPr lang="en-US" altLang="ko-KR" sz="1000" u="sng" dirty="0" smtClean="0"/>
              <a:t>)</a:t>
            </a:r>
            <a:r>
              <a:rPr lang="ko-KR" altLang="en-US" sz="1000" u="sng" dirty="0" smtClean="0"/>
              <a:t>으로 복구하여 해결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669925"/>
            <a:ext cx="8839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또한 </a:t>
            </a:r>
            <a:r>
              <a:rPr lang="en-US" altLang="ko-KR" sz="1000" dirty="0" smtClean="0"/>
              <a:t>JPA</a:t>
            </a:r>
            <a:r>
              <a:rPr lang="ko-KR" altLang="en-US" sz="1000" dirty="0" smtClean="0"/>
              <a:t>를 이용한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서버를 통하여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에 접근하도록 </a:t>
            </a:r>
            <a:r>
              <a:rPr lang="ko-KR" altLang="en-US" sz="1000" dirty="0" smtClean="0"/>
              <a:t>계획하여 </a:t>
            </a:r>
            <a:r>
              <a:rPr lang="ko-KR" altLang="en-US" sz="1000" u="sng" dirty="0" smtClean="0"/>
              <a:t>직접 서버를 구축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필요한 기능이 적은데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서버를 만든다는 것은 매우 </a:t>
            </a:r>
            <a:r>
              <a:rPr lang="ko-KR" altLang="en-US" sz="1000" dirty="0" smtClean="0"/>
              <a:t>비효율적이지만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뒤에 언급할 </a:t>
            </a:r>
            <a:r>
              <a:rPr lang="en-US" altLang="ko-KR" sz="1000" u="sng" dirty="0" smtClean="0"/>
              <a:t>3</a:t>
            </a:r>
            <a:r>
              <a:rPr lang="ko-KR" altLang="en-US" sz="1000" u="sng" dirty="0" smtClean="0"/>
              <a:t>가지의 이유로 </a:t>
            </a:r>
            <a:r>
              <a:rPr lang="en-US" altLang="ko-KR" sz="1000" u="sng" dirty="0" smtClean="0"/>
              <a:t>JPA</a:t>
            </a:r>
            <a:r>
              <a:rPr lang="ko-KR" altLang="en-US" sz="1000" u="sng" dirty="0" smtClean="0"/>
              <a:t>를 이용하는 서버의 구축을 계획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배포 이후 </a:t>
            </a:r>
            <a:r>
              <a:rPr lang="ko-KR" altLang="en-US" sz="1000" u="sng" dirty="0" smtClean="0"/>
              <a:t>사용중인 결함 촬영용 </a:t>
            </a:r>
            <a:r>
              <a:rPr lang="en-US" altLang="ko-KR" sz="1000" u="sng" dirty="0" smtClean="0"/>
              <a:t>App</a:t>
            </a:r>
            <a:r>
              <a:rPr lang="ko-KR" altLang="en-US" sz="1000" u="sng" dirty="0" smtClean="0"/>
              <a:t>의 업데이트가 쉽지 </a:t>
            </a:r>
            <a:r>
              <a:rPr lang="ko-KR" altLang="en-US" sz="1000" u="sng" dirty="0" smtClean="0"/>
              <a:t>않</a:t>
            </a:r>
            <a:r>
              <a:rPr lang="ko-KR" altLang="en-US" sz="1000" u="sng" dirty="0"/>
              <a:t>은</a:t>
            </a:r>
            <a:r>
              <a:rPr lang="ko-KR" altLang="en-US" sz="1000" u="sng" dirty="0" smtClean="0"/>
              <a:t> </a:t>
            </a:r>
            <a:r>
              <a:rPr lang="ko-KR" altLang="en-US" sz="1000" u="sng" dirty="0" smtClean="0"/>
              <a:t>점</a:t>
            </a:r>
            <a:r>
              <a:rPr lang="en-US" altLang="ko-KR" sz="1000" dirty="0" smtClean="0"/>
              <a:t>, </a:t>
            </a:r>
            <a:r>
              <a:rPr lang="en-US" altLang="ko-KR" sz="1000" u="sng" dirty="0" smtClean="0"/>
              <a:t>API </a:t>
            </a:r>
            <a:r>
              <a:rPr lang="ko-KR" altLang="en-US" sz="1000" u="sng" dirty="0" smtClean="0"/>
              <a:t>사용자가 </a:t>
            </a:r>
            <a:r>
              <a:rPr lang="en-US" altLang="ko-KR" sz="1000" u="sng" dirty="0" smtClean="0"/>
              <a:t>SQL</a:t>
            </a:r>
            <a:r>
              <a:rPr lang="ko-KR" altLang="en-US" sz="1000" u="sng" dirty="0" smtClean="0"/>
              <a:t>문을 직접 쓰지 않는 점</a:t>
            </a:r>
            <a:r>
              <a:rPr lang="en-US" altLang="ko-KR" sz="1000" u="sng" dirty="0" smtClean="0"/>
              <a:t>.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그리고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테이블 구조 </a:t>
            </a:r>
            <a:r>
              <a:rPr lang="ko-KR" altLang="en-US" sz="1000" dirty="0"/>
              <a:t>변경과 같은 </a:t>
            </a:r>
            <a:r>
              <a:rPr lang="ko-KR" altLang="en-US" sz="1000" u="sng" dirty="0" smtClean="0"/>
              <a:t>기능의 유지보수 </a:t>
            </a:r>
            <a:r>
              <a:rPr lang="ko-KR" altLang="en-US" sz="1000" u="sng" dirty="0"/>
              <a:t>관점에서 굉장히 </a:t>
            </a:r>
            <a:r>
              <a:rPr lang="ko-KR" altLang="en-US" sz="1000" u="sng" dirty="0" smtClean="0"/>
              <a:t>효과적인 점</a:t>
            </a:r>
            <a:r>
              <a:rPr lang="ko-KR" altLang="en-US" sz="1000" dirty="0" smtClean="0"/>
              <a:t>입니다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이는 촬영을 위한 </a:t>
            </a:r>
            <a:r>
              <a:rPr lang="ko-KR" altLang="en-US" sz="1000" u="sng" dirty="0" smtClean="0"/>
              <a:t>구조물 설계와 발견된 기능적 결함 해결의 분리</a:t>
            </a:r>
            <a:r>
              <a:rPr lang="ko-KR" altLang="en-US" sz="1000" dirty="0" smtClean="0"/>
              <a:t>를 가능하게 만들어 팀원과 분업하여 구축에 필요한 </a:t>
            </a:r>
            <a:r>
              <a:rPr lang="ko-KR" altLang="en-US" sz="1000" u="sng" dirty="0" smtClean="0"/>
              <a:t>시간을 </a:t>
            </a:r>
            <a:r>
              <a:rPr lang="en-US" altLang="ko-KR" sz="1000" u="sng" dirty="0" smtClean="0"/>
              <a:t>50% </a:t>
            </a:r>
            <a:r>
              <a:rPr lang="ko-KR" altLang="en-US" sz="1000" u="sng" dirty="0" smtClean="0"/>
              <a:t>이상 절약</a:t>
            </a:r>
            <a:r>
              <a:rPr lang="ko-KR" altLang="en-US" sz="1000" dirty="0" smtClean="0"/>
              <a:t>할 수 있었습니다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이후에는 </a:t>
            </a:r>
            <a:r>
              <a:rPr lang="en-US" altLang="ko-KR" sz="1000" u="sng" dirty="0" smtClean="0"/>
              <a:t>h2 </a:t>
            </a:r>
            <a:r>
              <a:rPr lang="ko-KR" altLang="en-US" sz="1000" u="sng" dirty="0" smtClean="0"/>
              <a:t>서버를 이용</a:t>
            </a:r>
            <a:r>
              <a:rPr lang="ko-KR" altLang="en-US" sz="1000" dirty="0" smtClean="0"/>
              <a:t>하여</a:t>
            </a:r>
            <a:r>
              <a:rPr lang="ko-KR" altLang="en-US" sz="1000" dirty="0" smtClean="0"/>
              <a:t> </a:t>
            </a:r>
            <a:r>
              <a:rPr lang="en-US" altLang="ko-KR" sz="1000" u="sng" dirty="0" smtClean="0"/>
              <a:t>DB </a:t>
            </a:r>
            <a:r>
              <a:rPr lang="ko-KR" altLang="en-US" sz="1000" u="sng" dirty="0" smtClean="0"/>
              <a:t>연동에 필요한 물질적 비용</a:t>
            </a:r>
            <a:r>
              <a:rPr lang="ko-KR" altLang="en-US" sz="1000" u="sng" dirty="0" smtClean="0"/>
              <a:t>을 없애고 시간적 비용을 절약</a:t>
            </a:r>
            <a:r>
              <a:rPr lang="ko-KR" altLang="en-US" sz="1000" dirty="0" smtClean="0"/>
              <a:t>하였으며 이후에는 </a:t>
            </a:r>
            <a:r>
              <a:rPr lang="en-US" altLang="ko-KR" sz="1000" dirty="0" smtClean="0"/>
              <a:t>Docker</a:t>
            </a:r>
            <a:r>
              <a:rPr lang="ko-KR" altLang="en-US" sz="1000" dirty="0" smtClean="0"/>
              <a:t>를 통해 서버를 백그라운드에서 구동하고 최종적으로 </a:t>
            </a:r>
            <a:r>
              <a:rPr lang="en-US" altLang="ko-KR" sz="1000" u="sng" dirty="0" smtClean="0"/>
              <a:t>AWS EC2</a:t>
            </a:r>
            <a:r>
              <a:rPr lang="ko-KR" altLang="en-US" sz="1000" u="sng" dirty="0" smtClean="0"/>
              <a:t>에 서버를 배포</a:t>
            </a:r>
            <a:r>
              <a:rPr lang="ko-KR" altLang="en-US" sz="1000" dirty="0" smtClean="0"/>
              <a:t>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이를 통해 </a:t>
            </a:r>
            <a:r>
              <a:rPr lang="en-US" altLang="ko-KR" sz="1000" u="sng" dirty="0" smtClean="0"/>
              <a:t>Docker-Compose</a:t>
            </a:r>
            <a:r>
              <a:rPr lang="ko-KR" altLang="en-US" sz="1000" u="sng" dirty="0" smtClean="0"/>
              <a:t>와 </a:t>
            </a:r>
            <a:r>
              <a:rPr lang="en-US" altLang="ko-KR" sz="1000" u="sng" dirty="0" smtClean="0"/>
              <a:t>AWS EC2</a:t>
            </a:r>
            <a:r>
              <a:rPr lang="ko-KR" altLang="en-US" sz="1000" u="sng" dirty="0" smtClean="0"/>
              <a:t>에 대한 이해도</a:t>
            </a:r>
            <a:r>
              <a:rPr lang="ko-KR" altLang="en-US" sz="1000" dirty="0" smtClean="0"/>
              <a:t>를 높여 </a:t>
            </a:r>
            <a:r>
              <a:rPr lang="ko-KR" altLang="en-US" sz="1000" u="sng" dirty="0" err="1" smtClean="0"/>
              <a:t>백엔드</a:t>
            </a:r>
            <a:r>
              <a:rPr lang="ko-KR" altLang="en-US" sz="1000" u="sng" dirty="0" smtClean="0"/>
              <a:t> 프레임워크를 설계하는 역량을 기를 수 있었습니다</a:t>
            </a:r>
            <a:r>
              <a:rPr lang="en-US" altLang="ko-KR" sz="1000" u="sng" dirty="0" smtClean="0"/>
              <a:t>.</a:t>
            </a:r>
            <a:r>
              <a:rPr lang="ko-KR" altLang="en-US" sz="1000" dirty="0"/>
              <a:t> 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ko-KR" altLang="en-US" sz="1000" dirty="0" smtClean="0"/>
              <a:t>이러한 지식은 추후 </a:t>
            </a:r>
            <a:r>
              <a:rPr lang="en-US" altLang="ko-KR" sz="1000" dirty="0" err="1" smtClean="0"/>
              <a:t>Elasticbeanstalk</a:t>
            </a:r>
            <a:r>
              <a:rPr lang="ko-KR" altLang="en-US" sz="1000" dirty="0" smtClean="0"/>
              <a:t>와 </a:t>
            </a:r>
            <a:r>
              <a:rPr lang="en-US" altLang="ko-KR" sz="1000" dirty="0" smtClean="0"/>
              <a:t>GitHub Action</a:t>
            </a:r>
            <a:r>
              <a:rPr lang="ko-KR" altLang="en-US" sz="1000" dirty="0" smtClean="0"/>
              <a:t>을 이용한 </a:t>
            </a:r>
            <a:r>
              <a:rPr lang="en-US" altLang="ko-KR" sz="1000" u="sng" dirty="0" smtClean="0"/>
              <a:t>CI/CD</a:t>
            </a:r>
            <a:r>
              <a:rPr lang="ko-KR" altLang="en-US" sz="1000" u="sng" dirty="0" smtClean="0"/>
              <a:t> 구축</a:t>
            </a:r>
            <a:r>
              <a:rPr lang="ko-KR" altLang="en-US" sz="1000" dirty="0" smtClean="0"/>
              <a:t>의 기초가 되어 </a:t>
            </a:r>
            <a:r>
              <a:rPr lang="ko-KR" altLang="en-US" sz="1000" u="sng" dirty="0"/>
              <a:t>소프트웨어 개발 라이프사이클을 간소화하고 </a:t>
            </a:r>
            <a:r>
              <a:rPr lang="ko-KR" altLang="en-US" sz="1000" u="sng" dirty="0" smtClean="0"/>
              <a:t>가속화</a:t>
            </a:r>
            <a:r>
              <a:rPr lang="ko-KR" altLang="en-US" sz="1000" dirty="0" smtClean="0"/>
              <a:t>할 수 있게 만들었습니다</a:t>
            </a:r>
            <a:r>
              <a:rPr lang="en-US" altLang="ko-KR" sz="1000" dirty="0" smtClean="0"/>
              <a:t>.</a:t>
            </a:r>
            <a:endParaRPr lang="en-US" altLang="ko-KR" sz="1000" u="sng" dirty="0" smtClean="0"/>
          </a:p>
        </p:txBody>
      </p:sp>
    </p:spTree>
    <p:extLst>
      <p:ext uri="{BB962C8B-B14F-4D97-AF65-F5344CB8AC3E}">
        <p14:creationId xmlns:p14="http://schemas.microsoft.com/office/powerpoint/2010/main" val="22983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모든 과정을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</TotalTime>
  <Words>1317</Words>
  <Application>Microsoft Office PowerPoint</Application>
  <PresentationFormat>사용자 지정</PresentationFormat>
  <Paragraphs>264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PowerPoint 프레젠테이션</vt:lpstr>
      <vt:lpstr>PORTFOLIO  CONTENTS</vt:lpstr>
      <vt:lpstr>Smart Factory</vt:lpstr>
      <vt:lpstr>Smart Factory</vt:lpstr>
      <vt:lpstr>Smart Factory – Capturing</vt:lpstr>
      <vt:lpstr>PowerPoint 프레젠테이션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153</cp:revision>
  <cp:lastPrinted>2024-07-31T02:53:44Z</cp:lastPrinted>
  <dcterms:created xsi:type="dcterms:W3CDTF">2024-07-30T05:28:41Z</dcterms:created>
  <dcterms:modified xsi:type="dcterms:W3CDTF">2024-08-01T06:39:16Z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